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864" r:id="rId2"/>
    <p:sldMasterId id="2147483876" r:id="rId3"/>
  </p:sldMasterIdLst>
  <p:notesMasterIdLst>
    <p:notesMasterId r:id="rId17"/>
  </p:notesMasterIdLst>
  <p:handoutMasterIdLst>
    <p:handoutMasterId r:id="rId18"/>
  </p:handoutMasterIdLst>
  <p:sldIdLst>
    <p:sldId id="427" r:id="rId4"/>
    <p:sldId id="490" r:id="rId5"/>
    <p:sldId id="491" r:id="rId6"/>
    <p:sldId id="497" r:id="rId7"/>
    <p:sldId id="495" r:id="rId8"/>
    <p:sldId id="496" r:id="rId9"/>
    <p:sldId id="493" r:id="rId10"/>
    <p:sldId id="503" r:id="rId11"/>
    <p:sldId id="498" r:id="rId12"/>
    <p:sldId id="499" r:id="rId13"/>
    <p:sldId id="500" r:id="rId14"/>
    <p:sldId id="502" r:id="rId15"/>
    <p:sldId id="470" r:id="rId16"/>
  </p:sldIdLst>
  <p:sldSz cx="9144000" cy="6858000" type="screen4x3"/>
  <p:notesSz cx="9296400" cy="6881813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w Cen MT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w Cen MT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w Cen MT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w Cen MT" charset="0"/>
        <a:ea typeface="ＭＳ Ｐゴシック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5C8B8ED-5A61-4207-8B66-7B38403CE3C2}">
          <p14:sldIdLst>
            <p14:sldId id="427"/>
            <p14:sldId id="490"/>
            <p14:sldId id="491"/>
            <p14:sldId id="497"/>
            <p14:sldId id="495"/>
            <p14:sldId id="496"/>
            <p14:sldId id="493"/>
            <p14:sldId id="503"/>
            <p14:sldId id="498"/>
            <p14:sldId id="499"/>
            <p14:sldId id="500"/>
            <p14:sldId id="502"/>
            <p14:sldId id="4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  <p15:guide id="5" orient="horz" pos="3061">
          <p15:clr>
            <a:srgbClr val="A4A3A4"/>
          </p15:clr>
        </p15:guide>
        <p15:guide id="6" orient="horz" pos="2168">
          <p15:clr>
            <a:srgbClr val="A4A3A4"/>
          </p15:clr>
        </p15:guide>
        <p15:guide id="7" pos="2157">
          <p15:clr>
            <a:srgbClr val="A4A3A4"/>
          </p15:clr>
        </p15:guide>
        <p15:guide id="8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5B"/>
    <a:srgbClr val="396EB2"/>
    <a:srgbClr val="CC6600"/>
    <a:srgbClr val="104C88"/>
    <a:srgbClr val="5585AD"/>
    <a:srgbClr val="6183A1"/>
    <a:srgbClr val="003768"/>
    <a:srgbClr val="729ABD"/>
    <a:srgbClr val="F7EECD"/>
    <a:srgbClr val="22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28" autoAdjust="0"/>
  </p:normalViewPr>
  <p:slideViewPr>
    <p:cSldViewPr>
      <p:cViewPr>
        <p:scale>
          <a:sx n="90" d="100"/>
          <a:sy n="90" d="100"/>
        </p:scale>
        <p:origin x="-1262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68" y="-78"/>
      </p:cViewPr>
      <p:guideLst>
        <p:guide orient="horz" pos="3024"/>
        <p:guide orient="horz" pos="2141"/>
        <p:guide orient="horz" pos="3061"/>
        <p:guide orient="horz" pos="2168"/>
        <p:guide pos="2304"/>
        <p:guide pos="3127"/>
        <p:guide pos="2157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844" cy="3436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540" y="0"/>
            <a:ext cx="4028844" cy="34363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07B775-6C51-F447-86E3-5F536CFE37D0}" type="datetimeFigureOut">
              <a:rPr lang="en-US"/>
              <a:pPr/>
              <a:t>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37041"/>
            <a:ext cx="4028844" cy="3436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540" y="6537041"/>
            <a:ext cx="4028844" cy="34363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86CB44-6A94-9F4D-A6D9-E5AA228F6E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32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844" cy="3436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0" y="0"/>
            <a:ext cx="4028844" cy="34363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9F777D-815B-2346-8124-268724DB6BC1}" type="datetimeFigureOut">
              <a:rPr lang="en-US"/>
              <a:pPr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517525"/>
            <a:ext cx="3438525" cy="2579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045" y="3269090"/>
            <a:ext cx="7436314" cy="309613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37041"/>
            <a:ext cx="4028844" cy="3436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0" y="6537041"/>
            <a:ext cx="4028844" cy="34363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6EB22F-C78E-484F-94E3-E8B144250B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04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ctrTitle"/>
          </p:nvPr>
        </p:nvSpPr>
        <p:spPr>
          <a:xfrm>
            <a:off x="0" y="2032134"/>
            <a:ext cx="9144000" cy="1384995"/>
          </a:xfrm>
          <a:prstGeom prst="rect">
            <a:avLst/>
          </a:prstGeom>
          <a:solidFill>
            <a:srgbClr val="CC6600"/>
          </a:solidFill>
        </p:spPr>
        <p:txBody>
          <a:bodyPr lIns="457200" tIns="457200" rIns="457200" bIns="457200" anchorCtr="1">
            <a:spAutoFit/>
          </a:bodyPr>
          <a:lstStyle>
            <a:lvl1pPr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6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D977-C359-42B5-92E0-CC2DB691BCDA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7256-D8D9-4B1F-8AF9-05C3E74010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6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D977-C359-42B5-92E0-CC2DB691BCDA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7256-D8D9-4B1F-8AF9-05C3E7401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7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D977-C359-42B5-92E0-CC2DB691BCDA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7256-D8D9-4B1F-8AF9-05C3E7401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23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D977-C359-42B5-92E0-CC2DB691BCDA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7256-D8D9-4B1F-8AF9-05C3E7401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9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D977-C359-42B5-92E0-CC2DB691BCDA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7256-D8D9-4B1F-8AF9-05C3E74010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407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D977-C359-42B5-92E0-CC2DB691BCDA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7256-D8D9-4B1F-8AF9-05C3E7401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78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D977-C359-42B5-92E0-CC2DB691BCDA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7256-D8D9-4B1F-8AF9-05C3E7401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92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D977-C359-42B5-92E0-CC2DB691BCDA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7256-D8D9-4B1F-8AF9-05C3E7401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1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ctrTitle"/>
          </p:nvPr>
        </p:nvSpPr>
        <p:spPr>
          <a:xfrm>
            <a:off x="0" y="2032134"/>
            <a:ext cx="9144000" cy="1384995"/>
          </a:xfrm>
          <a:prstGeom prst="rect">
            <a:avLst/>
          </a:prstGeom>
          <a:solidFill>
            <a:srgbClr val="CC6600"/>
          </a:solidFill>
        </p:spPr>
        <p:txBody>
          <a:bodyPr lIns="457200" tIns="457200" rIns="457200" bIns="457200" anchorCtr="1">
            <a:spAutoFit/>
          </a:bodyPr>
          <a:lstStyle>
            <a:lvl1pPr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62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0" y="2032134"/>
            <a:ext cx="9144000" cy="1384995"/>
          </a:xfrm>
          <a:prstGeom prst="rect">
            <a:avLst/>
          </a:prstGeom>
          <a:solidFill>
            <a:srgbClr val="CC6600"/>
          </a:solidFill>
        </p:spPr>
        <p:txBody>
          <a:bodyPr lIns="457200" tIns="457200" rIns="457200" bIns="457200" anchorCtr="1">
            <a:spAutoFit/>
          </a:bodyPr>
          <a:lstStyle>
            <a:lvl1pPr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0" y="6400800"/>
            <a:ext cx="9144000" cy="551688"/>
          </a:xfrm>
          <a:prstGeom prst="rect">
            <a:avLst/>
          </a:prstGeom>
          <a:solidFill>
            <a:srgbClr val="003768"/>
          </a:solidFill>
          <a:ln>
            <a:noFill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900" b="1" kern="1200" cap="all" dirty="0">
                <a:solidFill>
                  <a:schemeClr val="bg1"/>
                </a:solidFill>
                <a:latin typeface="Helvetica 65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endParaRPr sz="2600" cap="none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0" y="6400800"/>
            <a:ext cx="9144000" cy="551688"/>
          </a:xfrm>
          <a:prstGeom prst="rect">
            <a:avLst/>
          </a:prstGeom>
          <a:solidFill>
            <a:srgbClr val="104C88"/>
          </a:solidFill>
          <a:ln>
            <a:noFill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900" b="1" kern="1200" cap="all" dirty="0">
                <a:solidFill>
                  <a:schemeClr val="bg1"/>
                </a:solidFill>
                <a:latin typeface="Helvetica 65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endParaRPr sz="2600" cap="none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21208" y="6477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white"/>
                </a:solidFill>
                <a:latin typeface="Helvetica 65"/>
              </a:rPr>
              <a:t>František Šanda</a:t>
            </a:r>
            <a:endParaRPr lang="en-US" dirty="0">
              <a:solidFill>
                <a:prstClr val="white"/>
              </a:solidFill>
              <a:latin typeface="Helvetica 65"/>
            </a:endParaRPr>
          </a:p>
        </p:txBody>
      </p:sp>
      <p:sp>
        <p:nvSpPr>
          <p:cNvPr id="8" name="TextBox 8"/>
          <p:cNvSpPr txBox="1"/>
          <p:nvPr userDrawn="1"/>
        </p:nvSpPr>
        <p:spPr>
          <a:xfrm>
            <a:off x="5868144" y="6501384"/>
            <a:ext cx="297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prstClr val="white"/>
                </a:solidFill>
                <a:latin typeface="Helvetica 65"/>
              </a:rPr>
              <a:t>Charles University</a:t>
            </a:r>
            <a:endParaRPr lang="en-US" sz="1600" dirty="0">
              <a:solidFill>
                <a:prstClr val="white"/>
              </a:solidFill>
              <a:latin typeface="Helvetica 65"/>
            </a:endParaRPr>
          </a:p>
        </p:txBody>
      </p:sp>
    </p:spTree>
    <p:extLst>
      <p:ext uri="{BB962C8B-B14F-4D97-AF65-F5344CB8AC3E}">
        <p14:creationId xmlns:p14="http://schemas.microsoft.com/office/powerpoint/2010/main" val="3745541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0" y="2032134"/>
            <a:ext cx="9144000" cy="1384995"/>
          </a:xfrm>
          <a:prstGeom prst="rect">
            <a:avLst/>
          </a:prstGeom>
          <a:solidFill>
            <a:srgbClr val="CC6600"/>
          </a:solidFill>
        </p:spPr>
        <p:txBody>
          <a:bodyPr lIns="457200" tIns="457200" rIns="457200" bIns="457200" anchorCtr="1">
            <a:spAutoFit/>
          </a:bodyPr>
          <a:lstStyle>
            <a:lvl1pPr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0" y="6400800"/>
            <a:ext cx="9144000" cy="551688"/>
          </a:xfrm>
          <a:prstGeom prst="rect">
            <a:avLst/>
          </a:prstGeom>
          <a:solidFill>
            <a:srgbClr val="003768"/>
          </a:solidFill>
          <a:ln>
            <a:noFill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900" b="1" kern="1200" cap="all" dirty="0">
                <a:solidFill>
                  <a:schemeClr val="bg1"/>
                </a:solidFill>
                <a:latin typeface="Helvetica 65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endParaRPr lang="en-US" sz="2600" cap="none" dirty="0">
              <a:ea typeface="+mj-ea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0" y="6400800"/>
            <a:ext cx="9144000" cy="551688"/>
          </a:xfrm>
          <a:prstGeom prst="rect">
            <a:avLst/>
          </a:prstGeom>
          <a:solidFill>
            <a:srgbClr val="104C88"/>
          </a:solidFill>
          <a:ln>
            <a:noFill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900" b="1" kern="1200" cap="all" dirty="0">
                <a:solidFill>
                  <a:schemeClr val="bg1"/>
                </a:solidFill>
                <a:latin typeface="Helvetica 65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endParaRPr lang="en-US" sz="2600" cap="none" dirty="0">
              <a:ea typeface="+mj-ea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21208" y="6477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Helvetica 65"/>
              </a:rPr>
              <a:t>František Šanda</a:t>
            </a:r>
            <a:endParaRPr lang="en-US" dirty="0">
              <a:solidFill>
                <a:schemeClr val="bg1"/>
              </a:solidFill>
              <a:latin typeface="Helvetica 65"/>
            </a:endParaRPr>
          </a:p>
        </p:txBody>
      </p:sp>
      <p:sp>
        <p:nvSpPr>
          <p:cNvPr id="8" name="TextBox 8"/>
          <p:cNvSpPr txBox="1"/>
          <p:nvPr userDrawn="1"/>
        </p:nvSpPr>
        <p:spPr>
          <a:xfrm>
            <a:off x="5868144" y="6501384"/>
            <a:ext cx="297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kern="1200" cap="none" dirty="0" smtClean="0">
                <a:solidFill>
                  <a:schemeClr val="bg1"/>
                </a:solidFill>
                <a:latin typeface="Helvetica 65"/>
                <a:ea typeface="ＭＳ Ｐゴシック" charset="0"/>
                <a:cs typeface="Arial" charset="0"/>
              </a:rPr>
              <a:t>Charles</a:t>
            </a:r>
            <a:r>
              <a:rPr lang="cs-CZ" sz="1600" kern="1200" cap="none" baseline="0" dirty="0" smtClean="0">
                <a:solidFill>
                  <a:schemeClr val="bg1"/>
                </a:solidFill>
                <a:latin typeface="Helvetica 65"/>
                <a:ea typeface="ＭＳ Ｐゴシック" charset="0"/>
                <a:cs typeface="Arial" charset="0"/>
              </a:rPr>
              <a:t> University</a:t>
            </a:r>
            <a:endParaRPr lang="en-US" sz="1600" dirty="0">
              <a:solidFill>
                <a:schemeClr val="bg1"/>
              </a:solidFill>
              <a:latin typeface="Helvetica 65"/>
            </a:endParaRPr>
          </a:p>
        </p:txBody>
      </p:sp>
    </p:spTree>
    <p:extLst>
      <p:ext uri="{BB962C8B-B14F-4D97-AF65-F5344CB8AC3E}">
        <p14:creationId xmlns:p14="http://schemas.microsoft.com/office/powerpoint/2010/main" val="3990490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313903"/>
            <a:ext cx="8153400" cy="37189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ts val="2900"/>
              </a:lnSpc>
              <a:defRPr sz="2900" b="1" cap="all" baseline="0">
                <a:solidFill>
                  <a:srgbClr val="CC6600"/>
                </a:solidFill>
                <a:latin typeface="Helvetica 65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idx="1"/>
          </p:nvPr>
        </p:nvSpPr>
        <p:spPr bwMode="auto">
          <a:xfrm>
            <a:off x="612775" y="914400"/>
            <a:ext cx="8153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0">
              <a:buFont typeface="Wingdings" pitchFamily="2" charset="2"/>
              <a:buNone/>
              <a:defRPr lang="en-US" sz="2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65" pitchFamily="34" charset="0"/>
              </a:defRPr>
            </a:lvl1pPr>
            <a:lvl2pPr marL="639763" indent="-273050">
              <a:buFont typeface="Arial" pitchFamily="34" charset="0"/>
              <a:buChar char="•"/>
              <a:defRPr sz="2400"/>
            </a:lvl2pPr>
            <a:lvl3pPr>
              <a:defRPr sz="2400"/>
            </a:lvl3pPr>
            <a:lvl4pPr>
              <a:defRPr sz="2400"/>
            </a:lvl4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6400800"/>
            <a:ext cx="9144000" cy="551688"/>
          </a:xfrm>
          <a:prstGeom prst="rect">
            <a:avLst/>
          </a:prstGeom>
          <a:solidFill>
            <a:srgbClr val="104C88"/>
          </a:solidFill>
          <a:ln>
            <a:noFill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900" b="1" kern="1200" cap="all" dirty="0">
                <a:solidFill>
                  <a:schemeClr val="bg1"/>
                </a:solidFill>
                <a:latin typeface="Helvetica 65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endParaRPr sz="2600" cap="none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868144" y="6501384"/>
            <a:ext cx="297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prstClr val="white"/>
                </a:solidFill>
                <a:latin typeface="Helvetica 65"/>
              </a:rPr>
              <a:t>Charles University</a:t>
            </a:r>
            <a:endParaRPr lang="en-US" sz="1600" dirty="0">
              <a:solidFill>
                <a:prstClr val="white"/>
              </a:solidFill>
              <a:latin typeface="Helvetica 65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21208" y="6477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white"/>
                </a:solidFill>
                <a:latin typeface="Helvetica 65"/>
              </a:rPr>
              <a:t>František Šanda</a:t>
            </a:r>
            <a:endParaRPr lang="en-US" dirty="0">
              <a:solidFill>
                <a:prstClr val="white"/>
              </a:solidFill>
              <a:latin typeface="Helvetica 65"/>
            </a:endParaRPr>
          </a:p>
        </p:txBody>
      </p:sp>
    </p:spTree>
    <p:extLst>
      <p:ext uri="{BB962C8B-B14F-4D97-AF65-F5344CB8AC3E}">
        <p14:creationId xmlns:p14="http://schemas.microsoft.com/office/powerpoint/2010/main" val="36795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Bulle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313903"/>
            <a:ext cx="8153400" cy="37189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ts val="2900"/>
              </a:lnSpc>
              <a:defRPr sz="2900" b="1" cap="all" baseline="0">
                <a:solidFill>
                  <a:srgbClr val="CC6600"/>
                </a:solidFill>
                <a:latin typeface="Helvetica 65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idx="1"/>
          </p:nvPr>
        </p:nvSpPr>
        <p:spPr bwMode="auto">
          <a:xfrm>
            <a:off x="612775" y="914400"/>
            <a:ext cx="8153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buFont typeface="Arial" pitchFamily="34" charset="0"/>
              <a:buChar char="•"/>
              <a:defRPr lang="en-US" sz="2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65" pitchFamily="34" charset="0"/>
              </a:defRPr>
            </a:lvl1pPr>
            <a:lvl2pPr marL="639763" indent="-273050">
              <a:buFont typeface="Arial" pitchFamily="34" charset="0"/>
              <a:buChar char="•"/>
              <a:defRPr sz="2200"/>
            </a:lvl2pPr>
            <a:lvl3pPr marL="914400" indent="-228600">
              <a:buFont typeface="Arial" pitchFamily="34" charset="0"/>
              <a:buChar char="•"/>
              <a:defRPr sz="2200"/>
            </a:lvl3pPr>
            <a:lvl4pPr marL="1371600" indent="-228600">
              <a:buFont typeface="Arial" pitchFamily="34" charset="0"/>
              <a:buChar char="•"/>
              <a:defRPr sz="2200"/>
            </a:lvl4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6400800"/>
            <a:ext cx="9144000" cy="551688"/>
          </a:xfrm>
          <a:prstGeom prst="rect">
            <a:avLst/>
          </a:prstGeom>
          <a:solidFill>
            <a:srgbClr val="104C88"/>
          </a:solidFill>
          <a:ln>
            <a:noFill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900" b="1" kern="1200" cap="all" dirty="0">
                <a:solidFill>
                  <a:schemeClr val="bg1"/>
                </a:solidFill>
                <a:latin typeface="Helvetica 65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endParaRPr sz="2600" cap="none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21208" y="6477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white"/>
                </a:solidFill>
                <a:latin typeface="Helvetica 65"/>
              </a:rPr>
              <a:t>František Šanda</a:t>
            </a:r>
            <a:endParaRPr lang="en-US" dirty="0">
              <a:solidFill>
                <a:prstClr val="white"/>
              </a:solidFill>
              <a:latin typeface="Helvetica 65"/>
            </a:endParaRPr>
          </a:p>
        </p:txBody>
      </p:sp>
      <p:sp>
        <p:nvSpPr>
          <p:cNvPr id="10" name="TextBox 8"/>
          <p:cNvSpPr txBox="1"/>
          <p:nvPr userDrawn="1"/>
        </p:nvSpPr>
        <p:spPr>
          <a:xfrm>
            <a:off x="5868144" y="6501384"/>
            <a:ext cx="297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prstClr val="white"/>
                </a:solidFill>
                <a:latin typeface="Helvetica 65"/>
              </a:rPr>
              <a:t>Charles University </a:t>
            </a:r>
            <a:endParaRPr lang="en-US" sz="1600" dirty="0">
              <a:solidFill>
                <a:prstClr val="white"/>
              </a:solidFill>
              <a:latin typeface="Helvetica 65"/>
            </a:endParaRPr>
          </a:p>
        </p:txBody>
      </p:sp>
    </p:spTree>
    <p:extLst>
      <p:ext uri="{BB962C8B-B14F-4D97-AF65-F5344CB8AC3E}">
        <p14:creationId xmlns:p14="http://schemas.microsoft.com/office/powerpoint/2010/main" val="278616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3000" y="313903"/>
            <a:ext cx="7540625" cy="37189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ts val="2900"/>
              </a:lnSpc>
              <a:defRPr sz="2900" b="1" cap="all" baseline="0">
                <a:solidFill>
                  <a:srgbClr val="CC6600"/>
                </a:solidFill>
                <a:latin typeface="Helvetica 65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idx="1"/>
          </p:nvPr>
        </p:nvSpPr>
        <p:spPr bwMode="auto">
          <a:xfrm>
            <a:off x="1143000" y="914400"/>
            <a:ext cx="7543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0">
              <a:buFont typeface="Wingdings" pitchFamily="2" charset="2"/>
              <a:buNone/>
              <a:defRPr lang="en-US" sz="2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65" pitchFamily="34" charset="0"/>
              </a:defRPr>
            </a:lvl1pPr>
            <a:lvl2pPr marL="639763" indent="-273050">
              <a:buFont typeface="Arial" pitchFamily="34" charset="0"/>
              <a:buChar char="•"/>
              <a:defRPr sz="2400"/>
            </a:lvl2pPr>
            <a:lvl3pPr>
              <a:defRPr sz="2400"/>
            </a:lvl3pPr>
            <a:lvl4pPr>
              <a:defRPr sz="2400"/>
            </a:lvl4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0"/>
            <a:ext cx="685800" cy="6858000"/>
          </a:xfrm>
          <a:prstGeom prst="rect">
            <a:avLst/>
          </a:prstGeom>
          <a:solidFill>
            <a:srgbClr val="104C88"/>
          </a:solidFill>
          <a:ln>
            <a:noFill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900" b="1" kern="1200" cap="all" dirty="0">
                <a:solidFill>
                  <a:schemeClr val="bg1"/>
                </a:solidFill>
                <a:latin typeface="Helvetica 65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endParaRPr sz="2600" cap="none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 rot="16200000">
            <a:off x="-855078" y="1202323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Helvetica 65"/>
              </a:rPr>
              <a:t>SCHOOL OF MEDICINE</a:t>
            </a:r>
            <a:endParaRPr lang="en-US" sz="1600" dirty="0">
              <a:solidFill>
                <a:prstClr val="white"/>
              </a:solidFill>
              <a:latin typeface="Helvetica 65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 rot="16200000">
            <a:off x="-1186934" y="492073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Helvetica 65"/>
              </a:rPr>
              <a:t>UC San Francisco</a:t>
            </a:r>
            <a:endParaRPr lang="en-US" dirty="0">
              <a:solidFill>
                <a:prstClr val="white"/>
              </a:solidFill>
              <a:latin typeface="Helvetica 65"/>
            </a:endParaRPr>
          </a:p>
        </p:txBody>
      </p:sp>
    </p:spTree>
    <p:extLst>
      <p:ext uri="{BB962C8B-B14F-4D97-AF65-F5344CB8AC3E}">
        <p14:creationId xmlns:p14="http://schemas.microsoft.com/office/powerpoint/2010/main" val="1873865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">
    <p:bg>
      <p:bgPr>
        <a:solidFill>
          <a:srgbClr val="CC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Title 7"/>
          <p:cNvSpPr>
            <a:spLocks noGrp="1"/>
          </p:cNvSpPr>
          <p:nvPr userDrawn="1">
            <p:ph type="ctrTitle"/>
          </p:nvPr>
        </p:nvSpPr>
        <p:spPr>
          <a:xfrm>
            <a:off x="0" y="2348805"/>
            <a:ext cx="9144000" cy="1384995"/>
          </a:xfrm>
          <a:prstGeom prst="rect">
            <a:avLst/>
          </a:prstGeom>
          <a:ln>
            <a:noFill/>
          </a:ln>
        </p:spPr>
        <p:txBody>
          <a:bodyPr wrap="square" lIns="457200" tIns="457200" rIns="457200" bIns="457200" anchorCtr="1">
            <a:spAutoFit/>
          </a:bodyPr>
          <a:lstStyle>
            <a:lvl1pPr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0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313903"/>
            <a:ext cx="8153400" cy="37189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ts val="2900"/>
              </a:lnSpc>
              <a:defRPr sz="2900" b="1" cap="all" baseline="0">
                <a:solidFill>
                  <a:srgbClr val="CC6600"/>
                </a:solidFill>
                <a:latin typeface="Helvetica 65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idx="1"/>
          </p:nvPr>
        </p:nvSpPr>
        <p:spPr bwMode="auto">
          <a:xfrm>
            <a:off x="612775" y="914400"/>
            <a:ext cx="8153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0">
              <a:buFont typeface="Wingdings" pitchFamily="2" charset="2"/>
              <a:buNone/>
              <a:defRPr lang="en-US" sz="2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65" pitchFamily="34" charset="0"/>
              </a:defRPr>
            </a:lvl1pPr>
            <a:lvl2pPr marL="639763" indent="-273050">
              <a:buFont typeface="Arial" pitchFamily="34" charset="0"/>
              <a:buChar char="•"/>
              <a:defRPr sz="2400"/>
            </a:lvl2pPr>
            <a:lvl3pPr>
              <a:defRPr sz="2400"/>
            </a:lvl3pPr>
            <a:lvl4pPr>
              <a:defRPr sz="2400"/>
            </a:lvl4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6400800"/>
            <a:ext cx="9144000" cy="551688"/>
          </a:xfrm>
          <a:prstGeom prst="rect">
            <a:avLst/>
          </a:prstGeom>
          <a:solidFill>
            <a:srgbClr val="104C88"/>
          </a:solidFill>
          <a:ln>
            <a:noFill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900" b="1" kern="1200" cap="all" dirty="0">
                <a:solidFill>
                  <a:schemeClr val="bg1"/>
                </a:solidFill>
                <a:latin typeface="Helvetica 65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endParaRPr lang="en-US" sz="2600" cap="none" dirty="0">
              <a:ea typeface="+mj-ea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868144" y="6501384"/>
            <a:ext cx="297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kern="1200" cap="none" dirty="0" smtClean="0">
                <a:solidFill>
                  <a:schemeClr val="bg1"/>
                </a:solidFill>
                <a:latin typeface="Helvetica 65"/>
                <a:ea typeface="ＭＳ Ｐゴシック" charset="0"/>
                <a:cs typeface="Arial" charset="0"/>
              </a:rPr>
              <a:t>Charles</a:t>
            </a:r>
            <a:r>
              <a:rPr lang="cs-CZ" sz="1600" kern="1200" cap="none" baseline="0" dirty="0" smtClean="0">
                <a:solidFill>
                  <a:schemeClr val="bg1"/>
                </a:solidFill>
                <a:latin typeface="Helvetica 65"/>
                <a:ea typeface="ＭＳ Ｐゴシック" charset="0"/>
                <a:cs typeface="Arial" charset="0"/>
              </a:rPr>
              <a:t> University</a:t>
            </a:r>
            <a:endParaRPr lang="en-US" sz="1600" dirty="0">
              <a:solidFill>
                <a:schemeClr val="bg1"/>
              </a:solidFill>
              <a:latin typeface="Helvetica 65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21208" y="6477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Helvetica 65"/>
              </a:rPr>
              <a:t>František</a:t>
            </a:r>
            <a:r>
              <a:rPr lang="cs-CZ" baseline="0" dirty="0" smtClean="0">
                <a:solidFill>
                  <a:schemeClr val="bg1"/>
                </a:solidFill>
                <a:latin typeface="Helvetica 65"/>
              </a:rPr>
              <a:t> Šanda</a:t>
            </a:r>
            <a:endParaRPr lang="en-US" dirty="0">
              <a:solidFill>
                <a:schemeClr val="bg1"/>
              </a:solidFill>
              <a:latin typeface="Helvetica 65"/>
            </a:endParaRPr>
          </a:p>
        </p:txBody>
      </p:sp>
    </p:spTree>
    <p:extLst>
      <p:ext uri="{BB962C8B-B14F-4D97-AF65-F5344CB8AC3E}">
        <p14:creationId xmlns:p14="http://schemas.microsoft.com/office/powerpoint/2010/main" val="137249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Bulle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313903"/>
            <a:ext cx="8153400" cy="37189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ts val="2900"/>
              </a:lnSpc>
              <a:defRPr sz="2900" b="1" cap="all" baseline="0">
                <a:solidFill>
                  <a:srgbClr val="CC6600"/>
                </a:solidFill>
                <a:latin typeface="Helvetica 65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idx="1"/>
          </p:nvPr>
        </p:nvSpPr>
        <p:spPr bwMode="auto">
          <a:xfrm>
            <a:off x="612775" y="914400"/>
            <a:ext cx="8153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buFont typeface="Arial" pitchFamily="34" charset="0"/>
              <a:buChar char="•"/>
              <a:defRPr lang="en-US" sz="2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65" pitchFamily="34" charset="0"/>
              </a:defRPr>
            </a:lvl1pPr>
            <a:lvl2pPr marL="639763" indent="-273050">
              <a:buFont typeface="Arial" pitchFamily="34" charset="0"/>
              <a:buChar char="•"/>
              <a:defRPr sz="2200"/>
            </a:lvl2pPr>
            <a:lvl3pPr marL="914400" indent="-228600">
              <a:buFont typeface="Arial" pitchFamily="34" charset="0"/>
              <a:buChar char="•"/>
              <a:defRPr sz="2200"/>
            </a:lvl3pPr>
            <a:lvl4pPr marL="1371600" indent="-228600">
              <a:buFont typeface="Arial" pitchFamily="34" charset="0"/>
              <a:buChar char="•"/>
              <a:defRPr sz="2200"/>
            </a:lvl4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6400800"/>
            <a:ext cx="9144000" cy="551688"/>
          </a:xfrm>
          <a:prstGeom prst="rect">
            <a:avLst/>
          </a:prstGeom>
          <a:solidFill>
            <a:srgbClr val="104C88"/>
          </a:solidFill>
          <a:ln>
            <a:noFill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900" b="1" kern="1200" cap="all" dirty="0">
                <a:solidFill>
                  <a:schemeClr val="bg1"/>
                </a:solidFill>
                <a:latin typeface="Helvetica 65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endParaRPr lang="en-US" sz="2600" cap="none" dirty="0">
              <a:ea typeface="+mj-ea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21208" y="6477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Helvetica 65"/>
              </a:rPr>
              <a:t>František</a:t>
            </a:r>
            <a:r>
              <a:rPr lang="cs-CZ" baseline="0" dirty="0" smtClean="0">
                <a:solidFill>
                  <a:schemeClr val="bg1"/>
                </a:solidFill>
                <a:latin typeface="Helvetica 65"/>
              </a:rPr>
              <a:t> Šanda</a:t>
            </a:r>
            <a:endParaRPr lang="en-US" dirty="0">
              <a:solidFill>
                <a:schemeClr val="bg1"/>
              </a:solidFill>
              <a:latin typeface="Helvetica 65"/>
            </a:endParaRPr>
          </a:p>
        </p:txBody>
      </p:sp>
      <p:sp>
        <p:nvSpPr>
          <p:cNvPr id="10" name="TextBox 8"/>
          <p:cNvSpPr txBox="1"/>
          <p:nvPr userDrawn="1"/>
        </p:nvSpPr>
        <p:spPr>
          <a:xfrm>
            <a:off x="5868144" y="6501384"/>
            <a:ext cx="297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kern="1200" cap="none" dirty="0" smtClean="0">
                <a:solidFill>
                  <a:schemeClr val="bg1"/>
                </a:solidFill>
                <a:latin typeface="Helvetica 65"/>
                <a:ea typeface="ＭＳ Ｐゴシック" charset="0"/>
                <a:cs typeface="Arial" charset="0"/>
              </a:rPr>
              <a:t>Charles</a:t>
            </a:r>
            <a:r>
              <a:rPr lang="cs-CZ" sz="1600" kern="1200" cap="none" baseline="0" dirty="0" smtClean="0">
                <a:solidFill>
                  <a:schemeClr val="bg1"/>
                </a:solidFill>
                <a:latin typeface="Helvetica 65"/>
                <a:ea typeface="ＭＳ Ｐゴシック" charset="0"/>
                <a:cs typeface="Arial" charset="0"/>
              </a:rPr>
              <a:t> University </a:t>
            </a:r>
            <a:endParaRPr lang="en-US" sz="1600" dirty="0">
              <a:solidFill>
                <a:schemeClr val="bg1"/>
              </a:solidFill>
              <a:latin typeface="Helvetica 65"/>
            </a:endParaRPr>
          </a:p>
        </p:txBody>
      </p:sp>
    </p:spTree>
    <p:extLst>
      <p:ext uri="{BB962C8B-B14F-4D97-AF65-F5344CB8AC3E}">
        <p14:creationId xmlns:p14="http://schemas.microsoft.com/office/powerpoint/2010/main" val="3301151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3000" y="313903"/>
            <a:ext cx="7540625" cy="37189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ts val="2900"/>
              </a:lnSpc>
              <a:defRPr sz="2900" b="1" cap="all" baseline="0">
                <a:solidFill>
                  <a:srgbClr val="CC6600"/>
                </a:solidFill>
                <a:latin typeface="Helvetica 65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idx="1"/>
          </p:nvPr>
        </p:nvSpPr>
        <p:spPr bwMode="auto">
          <a:xfrm>
            <a:off x="1143000" y="914400"/>
            <a:ext cx="7543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0">
              <a:buFont typeface="Wingdings" pitchFamily="2" charset="2"/>
              <a:buNone/>
              <a:defRPr lang="en-US" sz="2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65" pitchFamily="34" charset="0"/>
              </a:defRPr>
            </a:lvl1pPr>
            <a:lvl2pPr marL="639763" indent="-273050">
              <a:buFont typeface="Arial" pitchFamily="34" charset="0"/>
              <a:buChar char="•"/>
              <a:defRPr sz="2400"/>
            </a:lvl2pPr>
            <a:lvl3pPr>
              <a:defRPr sz="2400"/>
            </a:lvl3pPr>
            <a:lvl4pPr>
              <a:defRPr sz="2400"/>
            </a:lvl4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0"/>
            <a:ext cx="685800" cy="6858000"/>
          </a:xfrm>
          <a:prstGeom prst="rect">
            <a:avLst/>
          </a:prstGeom>
          <a:solidFill>
            <a:srgbClr val="104C88"/>
          </a:solidFill>
          <a:ln>
            <a:noFill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900" b="1" kern="1200" cap="all" dirty="0">
                <a:solidFill>
                  <a:schemeClr val="bg1"/>
                </a:solidFill>
                <a:latin typeface="Helvetica 65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endParaRPr lang="en-US" sz="2600" cap="none" dirty="0">
              <a:ea typeface="+mj-ea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 rot="16200000">
            <a:off x="-855078" y="1202323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cap="none" dirty="0" smtClean="0">
                <a:solidFill>
                  <a:schemeClr val="bg1"/>
                </a:solidFill>
                <a:latin typeface="Helvetica 65"/>
                <a:ea typeface="ＭＳ Ｐゴシック" charset="0"/>
                <a:cs typeface="Arial" charset="0"/>
              </a:rPr>
              <a:t>SCHOOL OF MEDICINE</a:t>
            </a:r>
            <a:endParaRPr lang="en-US" sz="1600" dirty="0">
              <a:solidFill>
                <a:schemeClr val="bg1"/>
              </a:solidFill>
              <a:latin typeface="Helvetica 65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 rot="16200000">
            <a:off x="-1186934" y="492073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 65"/>
              </a:rPr>
              <a:t>UC San</a:t>
            </a:r>
            <a:r>
              <a:rPr lang="en-US" baseline="0" dirty="0" smtClean="0">
                <a:solidFill>
                  <a:schemeClr val="bg1"/>
                </a:solidFill>
                <a:latin typeface="Helvetica 65"/>
              </a:rPr>
              <a:t> Francisco</a:t>
            </a:r>
            <a:endParaRPr lang="en-US" dirty="0">
              <a:solidFill>
                <a:schemeClr val="bg1"/>
              </a:solidFill>
              <a:latin typeface="Helvetica 65"/>
            </a:endParaRPr>
          </a:p>
        </p:txBody>
      </p:sp>
    </p:spTree>
    <p:extLst>
      <p:ext uri="{BB962C8B-B14F-4D97-AF65-F5344CB8AC3E}">
        <p14:creationId xmlns:p14="http://schemas.microsoft.com/office/powerpoint/2010/main" val="266944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Title 7"/>
          <p:cNvSpPr>
            <a:spLocks noGrp="1"/>
          </p:cNvSpPr>
          <p:nvPr userDrawn="1">
            <p:ph type="ctrTitle"/>
          </p:nvPr>
        </p:nvSpPr>
        <p:spPr>
          <a:xfrm>
            <a:off x="0" y="2348805"/>
            <a:ext cx="9144000" cy="1384995"/>
          </a:xfrm>
          <a:prstGeom prst="rect">
            <a:avLst/>
          </a:prstGeom>
          <a:ln>
            <a:noFill/>
          </a:ln>
        </p:spPr>
        <p:txBody>
          <a:bodyPr wrap="square" lIns="457200" tIns="457200" rIns="457200" bIns="457200" anchorCtr="1">
            <a:spAutoFit/>
          </a:bodyPr>
          <a:lstStyle>
            <a:lvl1pPr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3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654D977-C359-42B5-92E0-CC2DB691BCDA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D787256-D8D9-4B1F-8AF9-05C3E7401003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0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D977-C359-42B5-92E0-CC2DB691BCDA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7256-D8D9-4B1F-8AF9-05C3E7401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1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D977-C359-42B5-92E0-CC2DB691BCDA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7256-D8D9-4B1F-8AF9-05C3E7401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9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/>
          <p:cNvSpPr txBox="1">
            <a:spLocks/>
          </p:cNvSpPr>
          <p:nvPr/>
        </p:nvSpPr>
        <p:spPr bwMode="auto">
          <a:xfrm>
            <a:off x="457200" y="12954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lang="en-US" sz="22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65" pitchFamily="34" charset="0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CC6600"/>
              </a:buClr>
              <a:buSzPct val="70000"/>
              <a:buFont typeface="Courier New" pitchFamily="49" charset="0"/>
              <a:buChar char="o"/>
              <a:defRPr sz="2200" kern="1200">
                <a:solidFill>
                  <a:srgbClr val="404040"/>
                </a:solidFill>
                <a:latin typeface="Helvetica 65" pitchFamily="34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defRPr sz="2200" kern="1200">
                <a:solidFill>
                  <a:srgbClr val="404040"/>
                </a:solidFill>
                <a:latin typeface="Helvetica 65" pitchFamily="34" charset="0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6600"/>
              </a:buClr>
              <a:buSzPct val="75000"/>
              <a:buFont typeface="Arial" charset="0"/>
              <a:buChar char="•"/>
              <a:defRPr sz="2200" kern="1200">
                <a:solidFill>
                  <a:srgbClr val="404040"/>
                </a:solidFill>
                <a:latin typeface="Helvetica 65" pitchFamily="34" charset="0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Helvetica 55 Roman" pitchFamily="34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  <a:defRPr/>
            </a:pPr>
            <a:r>
              <a:rPr dirty="0"/>
              <a:t>Click to edit text </a:t>
            </a:r>
          </a:p>
          <a:p>
            <a:pPr marL="639763" lvl="1" indent="-273050">
              <a:buFont typeface="Arial" pitchFamily="34" charset="0"/>
              <a:buChar char="•"/>
              <a:defRPr/>
            </a:pPr>
            <a:r>
              <a:rPr lang="en-US" dirty="0" smtClean="0"/>
              <a:t>Second level</a:t>
            </a:r>
          </a:p>
          <a:p>
            <a:pPr marL="9144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Third level</a:t>
            </a:r>
          </a:p>
          <a:p>
            <a:pPr marL="1371600" lvl="3" indent="-228600">
              <a:buFont typeface="Arial" pitchFamily="34" charset="0"/>
              <a:buChar char="•"/>
              <a:defRPr/>
            </a:pPr>
            <a:r>
              <a:rPr lang="en-US" dirty="0" smtClean="0"/>
              <a:t>Fourth level</a:t>
            </a:r>
          </a:p>
        </p:txBody>
      </p:sp>
      <p:sp>
        <p:nvSpPr>
          <p:cNvPr id="1029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6400800"/>
            <a:ext cx="9144000" cy="551688"/>
          </a:xfrm>
          <a:prstGeom prst="rect">
            <a:avLst/>
          </a:prstGeom>
          <a:solidFill>
            <a:srgbClr val="104C88"/>
          </a:solidFill>
          <a:ln>
            <a:noFill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900" b="1" kern="1200" cap="all" dirty="0">
                <a:solidFill>
                  <a:schemeClr val="bg1"/>
                </a:solidFill>
                <a:latin typeface="Helvetica 65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endParaRPr lang="en-US" sz="2600" cap="none" dirty="0"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208" y="6477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Helvetica 65"/>
              </a:rPr>
              <a:t>Václav</a:t>
            </a:r>
            <a:r>
              <a:rPr lang="cs-CZ" baseline="0" dirty="0" smtClean="0">
                <a:solidFill>
                  <a:schemeClr val="bg1"/>
                </a:solidFill>
                <a:latin typeface="Helvetica 65"/>
              </a:rPr>
              <a:t> Perlík</a:t>
            </a:r>
            <a:endParaRPr lang="en-US" dirty="0">
              <a:solidFill>
                <a:schemeClr val="bg1"/>
              </a:solidFill>
              <a:latin typeface="Helvetica 65"/>
            </a:endParaRPr>
          </a:p>
        </p:txBody>
      </p:sp>
      <p:sp>
        <p:nvSpPr>
          <p:cNvPr id="8" name="TextBox 8"/>
          <p:cNvSpPr txBox="1"/>
          <p:nvPr userDrawn="1"/>
        </p:nvSpPr>
        <p:spPr>
          <a:xfrm>
            <a:off x="5868144" y="6501384"/>
            <a:ext cx="297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kern="1200" cap="none" dirty="0" smtClean="0">
                <a:solidFill>
                  <a:schemeClr val="bg1"/>
                </a:solidFill>
                <a:latin typeface="Helvetica 65"/>
                <a:ea typeface="ＭＳ Ｐゴシック" charset="0"/>
                <a:cs typeface="Arial" charset="0"/>
              </a:rPr>
              <a:t>Charles</a:t>
            </a:r>
            <a:r>
              <a:rPr lang="cs-CZ" sz="1600" kern="1200" cap="none" baseline="0" dirty="0" smtClean="0">
                <a:solidFill>
                  <a:schemeClr val="bg1"/>
                </a:solidFill>
                <a:latin typeface="Helvetica 65"/>
                <a:ea typeface="ＭＳ Ｐゴシック" charset="0"/>
                <a:cs typeface="Arial" charset="0"/>
              </a:rPr>
              <a:t> University in </a:t>
            </a:r>
            <a:r>
              <a:rPr lang="cs-CZ" sz="1600" kern="1200" cap="none" baseline="0" dirty="0" err="1" smtClean="0">
                <a:solidFill>
                  <a:schemeClr val="bg1"/>
                </a:solidFill>
                <a:latin typeface="Helvetica 65"/>
                <a:ea typeface="ＭＳ Ｐゴシック" charset="0"/>
                <a:cs typeface="Arial" charset="0"/>
              </a:rPr>
              <a:t>Prague</a:t>
            </a:r>
            <a:endParaRPr lang="en-US" sz="1600" dirty="0">
              <a:solidFill>
                <a:schemeClr val="bg1"/>
              </a:solidFill>
              <a:latin typeface="Helvetica 65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62" r:id="rId2"/>
    <p:sldLayoutId id="2147483859" r:id="rId3"/>
    <p:sldLayoutId id="2147483860" r:id="rId4"/>
    <p:sldLayoutId id="2147483861" r:id="rId5"/>
    <p:sldLayoutId id="2147483863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900" b="1" kern="1200" cap="all" dirty="0">
          <a:solidFill>
            <a:srgbClr val="CC6600"/>
          </a:solidFill>
          <a:latin typeface="Helvetica 65" pitchFamily="34" charset="0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404040"/>
          </a:solidFill>
          <a:latin typeface="Helvetica 65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404040"/>
          </a:solidFill>
          <a:latin typeface="Helvetica 65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404040"/>
          </a:solidFill>
          <a:latin typeface="Helvetica 65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404040"/>
          </a:solidFill>
          <a:latin typeface="Helvetica 65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100000"/>
        <a:buFont typeface="Wingdings" charset="0"/>
        <a:buChar char="§"/>
        <a:defRPr sz="2200" kern="1200">
          <a:solidFill>
            <a:srgbClr val="404040"/>
          </a:solidFill>
          <a:latin typeface="Helvetica 65" pitchFamily="34" charset="0"/>
          <a:ea typeface="ＭＳ Ｐゴシック" charset="0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CC6600"/>
        </a:buClr>
        <a:buSzPct val="70000"/>
        <a:buFont typeface="Courier New" charset="0"/>
        <a:buChar char="o"/>
        <a:defRPr sz="2200" kern="1200">
          <a:solidFill>
            <a:srgbClr val="404040"/>
          </a:solidFill>
          <a:latin typeface="Helvetica 65" pitchFamily="34" charset="0"/>
          <a:ea typeface="ＭＳ Ｐゴシック" charset="0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§"/>
        <a:defRPr sz="2200" kern="1200">
          <a:solidFill>
            <a:srgbClr val="404040"/>
          </a:solidFill>
          <a:latin typeface="Helvetica 65" pitchFamily="34" charset="0"/>
          <a:ea typeface="ＭＳ Ｐゴシック" charset="0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CC6600"/>
        </a:buClr>
        <a:buSzPct val="75000"/>
        <a:buFont typeface="Arial" charset="0"/>
        <a:buChar char="•"/>
        <a:defRPr sz="2200" kern="1200">
          <a:solidFill>
            <a:srgbClr val="404040"/>
          </a:solidFill>
          <a:latin typeface="Helvetica 65" pitchFamily="34" charset="0"/>
          <a:ea typeface="ＭＳ Ｐゴシック" charset="0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Helvetica 55 Roman" pitchFamily="34" charset="0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54D977-C359-42B5-92E0-CC2DB691BCDA}" type="datetimeFigureOut">
              <a:rPr lang="en-US" smtClean="0">
                <a:latin typeface="Century Gothic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9/3/2023</a:t>
            </a:fld>
            <a:endParaRPr lang="en-US"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4C600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D787256-D8D9-4B1F-8AF9-05C3E7401003}" type="slidenum">
              <a:rPr lang="en-US" smtClean="0">
                <a:latin typeface="Century Gothic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90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3">
              <a:schemeClr val="bg1"/>
            </a:gs>
            <a:gs pos="9000">
              <a:schemeClr val="bg1"/>
            </a:gs>
            <a:gs pos="85000">
              <a:srgbClr val="F2F2F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/>
          <p:cNvSpPr txBox="1">
            <a:spLocks/>
          </p:cNvSpPr>
          <p:nvPr/>
        </p:nvSpPr>
        <p:spPr bwMode="auto">
          <a:xfrm>
            <a:off x="457200" y="12954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lang="en-US" sz="22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65" pitchFamily="34" charset="0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CC6600"/>
              </a:buClr>
              <a:buSzPct val="70000"/>
              <a:buFont typeface="Courier New" pitchFamily="49" charset="0"/>
              <a:buChar char="o"/>
              <a:defRPr sz="2200" kern="1200">
                <a:solidFill>
                  <a:srgbClr val="404040"/>
                </a:solidFill>
                <a:latin typeface="Helvetica 65" pitchFamily="34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defRPr sz="2200" kern="1200">
                <a:solidFill>
                  <a:srgbClr val="404040"/>
                </a:solidFill>
                <a:latin typeface="Helvetica 65" pitchFamily="34" charset="0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6600"/>
              </a:buClr>
              <a:buSzPct val="75000"/>
              <a:buFont typeface="Arial" charset="0"/>
              <a:buChar char="•"/>
              <a:defRPr sz="2200" kern="1200">
                <a:solidFill>
                  <a:srgbClr val="404040"/>
                </a:solidFill>
                <a:latin typeface="Helvetica 65" pitchFamily="34" charset="0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Helvetica 55 Roman" pitchFamily="34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8047"/>
              </a:buClr>
              <a:buFont typeface="Arial" pitchFamily="34" charset="0"/>
              <a:buChar char="•"/>
              <a:defRPr/>
            </a:pPr>
            <a:r>
              <a:rPr>
                <a:solidFill>
                  <a:prstClr val="black">
                    <a:lumMod val="75000"/>
                    <a:lumOff val="25000"/>
                  </a:prstClr>
                </a:solidFill>
              </a:rPr>
              <a:t>Click to edit text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Second level</a:t>
            </a:r>
          </a:p>
          <a:p>
            <a:pPr lvl="2">
              <a:buClr>
                <a:srgbClr val="DD8047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Third level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US" dirty="0" smtClean="0"/>
              <a:t>Fourth level</a:t>
            </a:r>
          </a:p>
        </p:txBody>
      </p:sp>
      <p:sp>
        <p:nvSpPr>
          <p:cNvPr id="1029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6400800"/>
            <a:ext cx="9144000" cy="551688"/>
          </a:xfrm>
          <a:prstGeom prst="rect">
            <a:avLst/>
          </a:prstGeom>
          <a:solidFill>
            <a:srgbClr val="104C88"/>
          </a:solidFill>
          <a:ln>
            <a:noFill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900" b="1" kern="1200" cap="all" dirty="0">
                <a:solidFill>
                  <a:schemeClr val="bg1"/>
                </a:solidFill>
                <a:latin typeface="Helvetica 65" pitchFamily="34" charset="0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404040"/>
                </a:solidFill>
                <a:latin typeface="Helvetica 65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endParaRPr sz="2600" cap="none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208" y="6477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white"/>
                </a:solidFill>
                <a:latin typeface="Helvetica 65"/>
              </a:rPr>
              <a:t>Václav Perlík</a:t>
            </a:r>
            <a:endParaRPr lang="en-US" dirty="0">
              <a:solidFill>
                <a:prstClr val="white"/>
              </a:solidFill>
              <a:latin typeface="Helvetica 65"/>
            </a:endParaRPr>
          </a:p>
        </p:txBody>
      </p:sp>
      <p:sp>
        <p:nvSpPr>
          <p:cNvPr id="8" name="TextBox 8"/>
          <p:cNvSpPr txBox="1"/>
          <p:nvPr userDrawn="1"/>
        </p:nvSpPr>
        <p:spPr>
          <a:xfrm>
            <a:off x="5868144" y="6501384"/>
            <a:ext cx="297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prstClr val="white"/>
                </a:solidFill>
                <a:latin typeface="Helvetica 65"/>
              </a:rPr>
              <a:t>Charles University in </a:t>
            </a:r>
            <a:r>
              <a:rPr lang="cs-CZ" sz="1600" dirty="0" err="1" smtClean="0">
                <a:solidFill>
                  <a:prstClr val="white"/>
                </a:solidFill>
                <a:latin typeface="Helvetica 65"/>
              </a:rPr>
              <a:t>Prague</a:t>
            </a:r>
            <a:endParaRPr lang="en-US" sz="1600" dirty="0">
              <a:solidFill>
                <a:prstClr val="white"/>
              </a:solidFill>
              <a:latin typeface="Helvetica 65"/>
            </a:endParaRPr>
          </a:p>
        </p:txBody>
      </p:sp>
    </p:spTree>
    <p:extLst>
      <p:ext uri="{BB962C8B-B14F-4D97-AF65-F5344CB8AC3E}">
        <p14:creationId xmlns:p14="http://schemas.microsoft.com/office/powerpoint/2010/main" val="87131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900" b="1" kern="1200" cap="all" dirty="0">
          <a:solidFill>
            <a:srgbClr val="CC6600"/>
          </a:solidFill>
          <a:latin typeface="Helvetica 65" pitchFamily="34" charset="0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404040"/>
          </a:solidFill>
          <a:latin typeface="Helvetica 65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404040"/>
          </a:solidFill>
          <a:latin typeface="Helvetica 65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404040"/>
          </a:solidFill>
          <a:latin typeface="Helvetica 65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404040"/>
          </a:solidFill>
          <a:latin typeface="Helvetica 65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100000"/>
        <a:buFont typeface="Wingdings" charset="0"/>
        <a:buChar char="§"/>
        <a:defRPr sz="2200" kern="1200">
          <a:solidFill>
            <a:srgbClr val="404040"/>
          </a:solidFill>
          <a:latin typeface="Helvetica 65" pitchFamily="34" charset="0"/>
          <a:ea typeface="ＭＳ Ｐゴシック" charset="0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CC6600"/>
        </a:buClr>
        <a:buSzPct val="70000"/>
        <a:buFont typeface="Courier New" charset="0"/>
        <a:buChar char="o"/>
        <a:defRPr sz="2200" kern="1200">
          <a:solidFill>
            <a:srgbClr val="404040"/>
          </a:solidFill>
          <a:latin typeface="Helvetica 65" pitchFamily="34" charset="0"/>
          <a:ea typeface="ＭＳ Ｐゴシック" charset="0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§"/>
        <a:defRPr sz="2200" kern="1200">
          <a:solidFill>
            <a:srgbClr val="404040"/>
          </a:solidFill>
          <a:latin typeface="Helvetica 65" pitchFamily="34" charset="0"/>
          <a:ea typeface="ＭＳ Ｐゴシック" charset="0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CC6600"/>
        </a:buClr>
        <a:buSzPct val="75000"/>
        <a:buFont typeface="Arial" charset="0"/>
        <a:buChar char="•"/>
        <a:defRPr sz="2200" kern="1200">
          <a:solidFill>
            <a:srgbClr val="404040"/>
          </a:solidFill>
          <a:latin typeface="Helvetica 65" pitchFamily="34" charset="0"/>
          <a:ea typeface="ＭＳ Ｐゴシック" charset="0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Helvetica 55 Roman" pitchFamily="34" charset="0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244827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2D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line-shape analysis of the fifth order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signals          </a:t>
            </a:r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sz="20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933056"/>
            <a:ext cx="4499992" cy="2232248"/>
          </a:xfrm>
        </p:spPr>
        <p:txBody>
          <a:bodyPr>
            <a:normAutofit lnSpcReduction="10000"/>
          </a:bodyPr>
          <a:lstStyle/>
          <a:p>
            <a:r>
              <a:rPr lang="en-US" sz="2000" dirty="0" err="1" smtClean="0"/>
              <a:t>Franti</a:t>
            </a:r>
            <a:r>
              <a:rPr lang="cs-CZ" sz="2000" dirty="0"/>
              <a:t>š</a:t>
            </a:r>
            <a:r>
              <a:rPr lang="en-US" sz="2000" dirty="0" err="1" smtClean="0"/>
              <a:t>ek</a:t>
            </a:r>
            <a:r>
              <a:rPr lang="cs-CZ" sz="2000" dirty="0" smtClean="0"/>
              <a:t> Šanda, </a:t>
            </a:r>
            <a:endParaRPr lang="en-US" sz="2000" dirty="0" smtClean="0"/>
          </a:p>
          <a:p>
            <a:r>
              <a:rPr lang="cs-CZ" sz="2000" dirty="0" smtClean="0"/>
              <a:t>Charles University</a:t>
            </a:r>
            <a:r>
              <a:rPr lang="en-US" sz="2000" dirty="0" smtClean="0"/>
              <a:t>, Prague</a:t>
            </a:r>
            <a:r>
              <a:rPr lang="cs-CZ" sz="2000" dirty="0" smtClean="0"/>
              <a:t> </a:t>
            </a:r>
            <a:endParaRPr lang="en-US" sz="2000" dirty="0" smtClean="0"/>
          </a:p>
          <a:p>
            <a:endParaRPr lang="en-US" dirty="0">
              <a:latin typeface="Arial"/>
              <a:ea typeface="Calibri"/>
              <a:cs typeface="Times New Roman"/>
            </a:endParaRPr>
          </a:p>
          <a:p>
            <a:r>
              <a:rPr lang="en-US" dirty="0">
                <a:latin typeface="+mj-lt"/>
                <a:ea typeface="Calibri"/>
                <a:cs typeface="Times New Roman"/>
              </a:rPr>
              <a:t>Constantin </a:t>
            </a:r>
            <a:r>
              <a:rPr lang="en-US" dirty="0" err="1">
                <a:latin typeface="+mj-lt"/>
                <a:ea typeface="Calibri"/>
                <a:cs typeface="Times New Roman"/>
              </a:rPr>
              <a:t>Heshmatpour</a:t>
            </a:r>
            <a:endParaRPr lang="cs-CZ" dirty="0">
              <a:latin typeface="+mj-lt"/>
              <a:ea typeface="Calibri"/>
              <a:cs typeface="Times New Roman"/>
            </a:endParaRPr>
          </a:p>
          <a:p>
            <a:endParaRPr lang="en-US" dirty="0" smtClean="0">
              <a:latin typeface="+mj-lt"/>
              <a:ea typeface="Calibri"/>
              <a:cs typeface="Times New Roman"/>
            </a:endParaRPr>
          </a:p>
          <a:p>
            <a:r>
              <a:rPr lang="en-US" dirty="0" smtClean="0">
                <a:latin typeface="+mj-lt"/>
                <a:ea typeface="Calibri"/>
                <a:cs typeface="Times New Roman"/>
              </a:rPr>
              <a:t>Experiments at </a:t>
            </a:r>
            <a:r>
              <a:rPr lang="en-US" dirty="0" smtClean="0">
                <a:latin typeface="+mj-lt"/>
                <a:ea typeface="Calibri"/>
                <a:cs typeface="Times New Roman"/>
              </a:rPr>
              <a:t>TU Munich:</a:t>
            </a:r>
          </a:p>
          <a:p>
            <a:r>
              <a:rPr lang="en-US" dirty="0" smtClean="0">
                <a:latin typeface="+mj-lt"/>
                <a:ea typeface="Calibri"/>
                <a:cs typeface="Times New Roman"/>
              </a:rPr>
              <a:t>Jürgen </a:t>
            </a:r>
            <a:r>
              <a:rPr lang="en-US" dirty="0" err="1" smtClean="0">
                <a:latin typeface="+mj-lt"/>
                <a:ea typeface="Calibri"/>
                <a:cs typeface="Times New Roman"/>
              </a:rPr>
              <a:t>Hauer</a:t>
            </a:r>
            <a:r>
              <a:rPr lang="en-US" dirty="0" smtClean="0">
                <a:latin typeface="+mj-lt"/>
                <a:ea typeface="Calibri"/>
                <a:cs typeface="Times New Roman"/>
              </a:rPr>
              <a:t>, Pavel </a:t>
            </a:r>
            <a:r>
              <a:rPr lang="en-US" dirty="0">
                <a:latin typeface="+mj-lt"/>
                <a:ea typeface="Calibri"/>
                <a:cs typeface="Times New Roman"/>
              </a:rPr>
              <a:t>M</a:t>
            </a:r>
            <a:r>
              <a:rPr lang="en-US" dirty="0" smtClean="0">
                <a:latin typeface="+mj-lt"/>
                <a:ea typeface="Calibri"/>
                <a:cs typeface="Times New Roman"/>
              </a:rPr>
              <a:t>alevich</a:t>
            </a:r>
            <a:endParaRPr lang="en-US" dirty="0" smtClean="0">
              <a:latin typeface="+mj-lt"/>
              <a:ea typeface="Calibri"/>
              <a:cs typeface="Times New Roman"/>
            </a:endParaRPr>
          </a:p>
          <a:p>
            <a:endParaRPr lang="cs-CZ" dirty="0">
              <a:latin typeface="Calibri"/>
              <a:ea typeface="Calibri"/>
              <a:cs typeface="Times New Roman"/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884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662940"/>
            <a:ext cx="8153400" cy="5532120"/>
          </a:xfrm>
        </p:spPr>
        <p:txBody>
          <a:bodyPr/>
          <a:lstStyle/>
          <a:p>
            <a:r>
              <a:rPr lang="de-DE" sz="2400" dirty="0" smtClean="0">
                <a:latin typeface="Montserrat-Regular"/>
              </a:rPr>
              <a:t>Q3: </a:t>
            </a:r>
            <a:r>
              <a:rPr lang="de-DE" sz="2400" dirty="0">
                <a:latin typeface="Montserrat-Regular"/>
              </a:rPr>
              <a:t>what measure is convevient to characterize tilt? </a:t>
            </a:r>
            <a:endParaRPr lang="de-DE" sz="2400" dirty="0" smtClean="0">
              <a:latin typeface="Montserrat-Regular"/>
            </a:endParaRPr>
          </a:p>
          <a:p>
            <a:r>
              <a:rPr lang="en-US" dirty="0" smtClean="0"/>
              <a:t>Tilt </a:t>
            </a:r>
            <a:r>
              <a:rPr lang="en-US" dirty="0" smtClean="0"/>
              <a:t>dynamics related to correlation function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Main axis tilt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Center line slope 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91076"/>
            <a:ext cx="3970716" cy="440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8" y="4077072"/>
            <a:ext cx="319087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29241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68" y="1484784"/>
            <a:ext cx="2360687" cy="66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85776"/>
            <a:ext cx="2655555" cy="47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7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larger sensitivity to  </a:t>
            </a:r>
          </a:p>
          <a:p>
            <a:r>
              <a:rPr lang="en-US" dirty="0" smtClean="0"/>
              <a:t> </a:t>
            </a:r>
            <a:r>
              <a:rPr lang="el-GR" dirty="0" smtClean="0"/>
              <a:t>Δ</a:t>
            </a:r>
            <a:r>
              <a:rPr lang="en-US" dirty="0" smtClean="0"/>
              <a:t> (</a:t>
            </a:r>
            <a:r>
              <a:rPr lang="en-US" dirty="0" err="1" smtClean="0"/>
              <a:t>biexciton</a:t>
            </a:r>
            <a:r>
              <a:rPr lang="en-US" dirty="0" smtClean="0"/>
              <a:t> binding) modulations  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72368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161" y="838440"/>
            <a:ext cx="1090215" cy="47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44824"/>
            <a:ext cx="1960783" cy="78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67871"/>
            <a:ext cx="1974752" cy="37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37" y="936714"/>
            <a:ext cx="1399803" cy="33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99" y="830584"/>
            <a:ext cx="548685" cy="41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99" y="4149080"/>
            <a:ext cx="1879374" cy="56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99" y="4914198"/>
            <a:ext cx="1940360" cy="41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3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Integrated R5 signal formally proved to report annihilation in aligned homo-aggregates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Separation to peaks allows to measure annihilation in the non-aligned aggregates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Peak tilt reports on certain components of spectral diffusion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    Acknowledgement: Czech Science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000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56792"/>
            <a:ext cx="8839200" cy="1384995"/>
          </a:xfrm>
        </p:spPr>
        <p:txBody>
          <a:bodyPr/>
          <a:lstStyle/>
          <a:p>
            <a:r>
              <a:rPr lang="en-US" dirty="0" smtClean="0"/>
              <a:t>Thank you for your 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3903"/>
            <a:ext cx="8153400" cy="371897"/>
          </a:xfrm>
        </p:spPr>
        <p:txBody>
          <a:bodyPr/>
          <a:lstStyle/>
          <a:p>
            <a:r>
              <a:rPr lang="en-US" dirty="0" smtClean="0"/>
              <a:t>Signals of exciton Annihilation 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2775" y="914400"/>
                <a:ext cx="8336508" cy="5029200"/>
              </a:xfrm>
              <a:solidFill>
                <a:schemeClr val="bg1"/>
              </a:solidFill>
            </p:spPr>
            <p:txBody>
              <a:bodyPr/>
              <a:lstStyle/>
              <a:p>
                <a:r>
                  <a:rPr lang="en-US" dirty="0" smtClean="0"/>
                  <a:t>Integrated signal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measures annihilation </a:t>
                </a:r>
                <a:r>
                  <a:rPr lang="cs-CZ" sz="1800" dirty="0" smtClean="0"/>
                  <a:t>J.D</a:t>
                </a:r>
                <a:r>
                  <a:rPr lang="en-US" sz="1800" dirty="0" err="1" smtClean="0"/>
                  <a:t>ostál</a:t>
                </a:r>
                <a:r>
                  <a:rPr lang="en-US" sz="1800" dirty="0" smtClean="0"/>
                  <a:t>, </a:t>
                </a:r>
                <a:r>
                  <a:rPr lang="cs-CZ" sz="1800" dirty="0" smtClean="0"/>
                  <a:t>P.</a:t>
                </a:r>
                <a:r>
                  <a:rPr lang="en-US" sz="1800" dirty="0" smtClean="0"/>
                  <a:t>Mal</a:t>
                </a:r>
                <a:r>
                  <a:rPr lang="cs-CZ" sz="1800" dirty="0" smtClean="0"/>
                  <a:t>ý, T.</a:t>
                </a:r>
                <a:r>
                  <a:rPr lang="en-US" sz="1800" dirty="0" err="1" smtClean="0"/>
                  <a:t>Brixner</a:t>
                </a:r>
                <a:r>
                  <a:rPr lang="en-US" sz="1800" dirty="0" smtClean="0"/>
                  <a:t>..</a:t>
                </a:r>
                <a:r>
                  <a:rPr lang="cs-CZ" sz="1800" dirty="0" smtClean="0"/>
                  <a:t>.</a:t>
                </a:r>
                <a:r>
                  <a:rPr lang="en-US" sz="1800" dirty="0" smtClean="0"/>
                  <a:t> </a:t>
                </a:r>
                <a:r>
                  <a:rPr lang="en-US" sz="1800" dirty="0" smtClean="0"/>
                  <a:t> </a:t>
                </a:r>
                <a:r>
                  <a:rPr lang="cs-CZ" sz="1800" dirty="0" smtClean="0"/>
                  <a:t>homodimer: J.D. </a:t>
                </a:r>
                <a:r>
                  <a:rPr lang="en-US" sz="1800" dirty="0" smtClean="0"/>
                  <a:t>@al, </a:t>
                </a:r>
                <a:r>
                  <a:rPr lang="en-US" sz="1800" dirty="0" smtClean="0"/>
                  <a:t>Nat </a:t>
                </a:r>
                <a:r>
                  <a:rPr lang="en-US" sz="1800" dirty="0" err="1" smtClean="0"/>
                  <a:t>Commun</a:t>
                </a:r>
                <a:r>
                  <a:rPr lang="en-US" sz="1800" dirty="0" smtClean="0"/>
                  <a:t> </a:t>
                </a:r>
                <a:r>
                  <a:rPr lang="en-US" sz="1800" b="1" dirty="0" smtClean="0"/>
                  <a:t>9</a:t>
                </a:r>
                <a:r>
                  <a:rPr lang="en-US" sz="1800" dirty="0"/>
                  <a:t>, </a:t>
                </a:r>
                <a:r>
                  <a:rPr lang="en-US" sz="1800" dirty="0" smtClean="0"/>
                  <a:t>2466 (2018</a:t>
                </a:r>
                <a:r>
                  <a:rPr lang="en-US" sz="1800" dirty="0" smtClean="0"/>
                  <a:t>).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Main </a:t>
                </a:r>
                <a:r>
                  <a:rPr lang="en-US" dirty="0" smtClean="0"/>
                  <a:t>observation: 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vanishing signal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for exciton conserving dynamics of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aligned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aggregates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0">
                  <a:buClr>
                    <a:srgbClr val="C0504D"/>
                  </a:buClr>
                </a:pPr>
                <a:r>
                  <a:rPr lang="en-U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Evolution of frequency </a:t>
                </a:r>
                <a:r>
                  <a:rPr lang="en-U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integrated </a:t>
                </a:r>
                <a:r>
                  <a:rPr lang="en-U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signal </a:t>
                </a:r>
              </a:p>
              <a:p>
                <a:pPr lvl="0">
                  <a:buClr>
                    <a:srgbClr val="C0504D"/>
                  </a:buClr>
                </a:pPr>
                <a:r>
                  <a:rPr lang="en-U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  <m:t>5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&amp;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=0,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b="0" i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</a:rPr>
                      <m:t>Tr</m:t>
                    </m:r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/>
                          </a:rPr>
                          <m:t>𝑛</m:t>
                        </m:r>
                        <m:r>
                          <a:rPr lang="en-US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i="1" dirty="0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dirty="0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dirty="0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</m:nary>
                        <m:d>
                          <m:dPr>
                            <m:ctrlPr>
                              <a:rPr lang="en-US" i="1" dirty="0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i="1" dirty="0" smtClean="0"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̆"/>
                                        <m:ctrlPr>
                                          <a:rPr lang="en-US" i="1" dirty="0" smtClean="0">
                                            <a:solidFill>
                                              <a:prstClr val="black">
                                                <a:lumMod val="75000"/>
                                                <a:lumOff val="25000"/>
                                              </a:prst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dirty="0" smtClean="0">
                                            <a:solidFill>
                                              <a:prstClr val="black">
                                                <a:lumMod val="75000"/>
                                                <a:lumOff val="25000"/>
                                              </a:prstClr>
                                            </a:solidFill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 dirty="0" smtClean="0"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latin typeface="Cambria Math"/>
                                      </a:rPr>
                                      <m:t>†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/>
                                  </a:rPr>
                                  <m:t>𝑚𝑙</m:t>
                                </m:r>
                              </m:sub>
                            </m:sSub>
                            <m:r>
                              <a:rPr lang="en-US" b="0" i="1" dirty="0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̆"/>
                                        <m:ctrlPr>
                                          <a:rPr lang="en-US" i="1" dirty="0">
                                            <a:solidFill>
                                              <a:prstClr val="black">
                                                <a:lumMod val="75000"/>
                                                <a:lumOff val="25000"/>
                                              </a:prst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prstClr val="black">
                                                <a:lumMod val="75000"/>
                                                <a:lumOff val="25000"/>
                                              </a:prstClr>
                                            </a:solidFill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latin typeface="Cambria Math"/>
                                      </a:rPr>
                                      <m:t>†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/>
                                  </a:rPr>
                                  <m:t>𝑚𝑟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  applying                                  for  </a:t>
                </a:r>
                <a:r>
                  <a:rPr lang="en-US" dirty="0" err="1" smtClean="0"/>
                  <a:t>Frenkel</a:t>
                </a:r>
                <a:r>
                  <a:rPr lang="en-US" dirty="0" smtClean="0"/>
                  <a:t> excitons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For same dipoles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signal follows </a:t>
                </a:r>
                <a:r>
                  <a:rPr lang="en-US" dirty="0" smtClean="0"/>
                  <a:t>particle number</a:t>
                </a:r>
              </a:p>
              <a:p>
                <a:r>
                  <a:rPr lang="en-US" dirty="0" smtClean="0"/>
                  <a:t>For exciton conserving dynamics </a:t>
                </a:r>
              </a:p>
              <a:p>
                <a:r>
                  <a:rPr lang="en-US" dirty="0" smtClean="0"/>
                  <a:t>Signal vanishes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  <m:t>5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0, 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,0</m:t>
                        </m:r>
                        <m: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</a:rPr>
                      <m:t>=</m:t>
                    </m:r>
                    <m:r>
                      <a:rPr lang="en-US" b="0" i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.</a:t>
                </a:r>
                <a:endParaRPr lang="cs-CZ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775" y="914400"/>
                <a:ext cx="8336508" cy="5029200"/>
              </a:xfrm>
              <a:blipFill rotWithShape="1">
                <a:blip r:embed="rId2"/>
                <a:stretch>
                  <a:fillRect l="-2048" t="-606" r="-805" b="-9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50618"/>
            <a:ext cx="38385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01405"/>
            <a:ext cx="2505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330699"/>
            <a:ext cx="5238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49366"/>
            <a:ext cx="14001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590891" y="4437112"/>
            <a:ext cx="180909" cy="1359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619672" y="4460275"/>
            <a:ext cx="1472653" cy="2648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93" y="5492285"/>
            <a:ext cx="3747055" cy="31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0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3903"/>
            <a:ext cx="8153400" cy="67710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700"/>
              </a:spcBef>
              <a:buClr>
                <a:srgbClr val="C0504D"/>
              </a:buClr>
              <a:buSzPct val="100000"/>
            </a:pPr>
            <a:r>
              <a:rPr lang="en-US" sz="2200" b="0" cap="none" dirty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N</a:t>
            </a:r>
            <a:r>
              <a:rPr lang="en-US" sz="2200" b="0" cap="none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on-aligned </a:t>
            </a:r>
            <a:r>
              <a:rPr lang="en-US" sz="2200" b="0" cap="none" dirty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&amp; hetero </a:t>
            </a:r>
            <a:r>
              <a:rPr lang="en-US" sz="2200" b="0" cap="none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aggregates: simulations made using</a:t>
            </a:r>
            <a:br>
              <a:rPr lang="en-US" sz="2200" b="0" cap="none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</a:br>
            <a:r>
              <a:rPr lang="en-US" sz="2200" b="0" cap="none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many-body  </a:t>
            </a:r>
            <a:r>
              <a:rPr lang="en-US" sz="2200" b="0" cap="none" dirty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m</a:t>
            </a:r>
            <a:r>
              <a:rPr lang="en-US" sz="2200" b="0" cap="none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aster </a:t>
            </a:r>
            <a:r>
              <a:rPr lang="en-US" sz="2200" b="0" cap="none" dirty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equation </a:t>
            </a:r>
            <a:r>
              <a:rPr lang="en-US" sz="2200" b="0" cap="none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for</a:t>
            </a:r>
            <a:r>
              <a:rPr lang="en-US" sz="2200" b="0" cap="none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:  </a:t>
            </a:r>
            <a:endParaRPr lang="en-US" sz="2200" b="0" cap="none" dirty="0">
              <a:solidFill>
                <a:prstClr val="black">
                  <a:lumMod val="75000"/>
                  <a:lumOff val="25000"/>
                </a:prstClr>
              </a:solidFill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980728"/>
                <a:ext cx="8423721" cy="5029200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  Aggregates of two-level </a:t>
                </a:r>
                <a:r>
                  <a:rPr lang="en-US" dirty="0" err="1" smtClean="0"/>
                  <a:t>Frenkel</a:t>
                </a:r>
                <a:r>
                  <a:rPr lang="en-US" dirty="0" smtClean="0"/>
                  <a:t> excitons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  Exciton conserving transport  (Redfield/Forster) dynamics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 smtClean="0"/>
                  <a:t> </a:t>
                </a:r>
                <a:r>
                  <a:rPr lang="en-US" dirty="0" smtClean="0"/>
                  <a:t>Annihilation: transition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n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+1 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exciton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  <a:ea typeface="Cambria Math"/>
                      </a:rPr>
                      <m:t>n</m:t>
                    </m:r>
                    <m:r>
                      <a:rPr lang="en-US" b="0" i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  <a:ea typeface="Cambria Math"/>
                      </a:rPr>
                      <m:t>exciton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states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Nonaligned homo-aggregates: does </a:t>
                </a:r>
                <a:r>
                  <a:rPr lang="en-US" dirty="0" smtClean="0"/>
                  <a:t>all isotropic components of integrated signal </a:t>
                </a:r>
                <a:r>
                  <a:rPr lang="en-US" dirty="0" smtClean="0"/>
                  <a:t>dis</a:t>
                </a:r>
                <a:r>
                  <a:rPr lang="en-US" dirty="0" smtClean="0"/>
                  <a:t>appear without </a:t>
                </a:r>
                <a:r>
                  <a:rPr lang="en-US" dirty="0" smtClean="0"/>
                  <a:t>annihilation</a:t>
                </a:r>
                <a:r>
                  <a:rPr lang="en-US" dirty="0" smtClean="0"/>
                  <a:t>?</a:t>
                </a:r>
                <a:endParaRPr lang="en-US" dirty="0" smtClean="0"/>
              </a:p>
              <a:p>
                <a:r>
                  <a:rPr lang="en-US" dirty="0"/>
                  <a:t>D</a:t>
                </a:r>
                <a:r>
                  <a:rPr lang="en-US" dirty="0" smtClean="0"/>
                  <a:t>imers</a:t>
                </a:r>
                <a:r>
                  <a:rPr lang="en-US" dirty="0" smtClean="0"/>
                  <a:t>:      </a:t>
                </a:r>
                <a:r>
                  <a:rPr lang="en-US" dirty="0" smtClean="0"/>
                  <a:t>          Yes   (</a:t>
                </a:r>
                <a:r>
                  <a:rPr lang="en-US" dirty="0" smtClean="0"/>
                  <a:t>confirmed by </a:t>
                </a:r>
                <a:r>
                  <a:rPr lang="en-US" dirty="0" smtClean="0"/>
                  <a:t> </a:t>
                </a:r>
                <a:r>
                  <a:rPr lang="en-US" dirty="0" smtClean="0"/>
                  <a:t>analytical calculation)</a:t>
                </a:r>
              </a:p>
              <a:p>
                <a:r>
                  <a:rPr lang="en-US" dirty="0" smtClean="0"/>
                  <a:t>Trimers, </a:t>
                </a:r>
                <a:r>
                  <a:rPr lang="en-US" dirty="0" err="1" smtClean="0"/>
                  <a:t>etc</a:t>
                </a:r>
                <a:r>
                  <a:rPr lang="en-US" dirty="0" smtClean="0"/>
                  <a:t>:         Not  (Simulations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dirty="0" smtClean="0"/>
                  <a:t>Hetero-aggregates: No (even simplest </a:t>
                </a:r>
                <a:r>
                  <a:rPr lang="en-US" dirty="0" smtClean="0"/>
                  <a:t>dimers, analytic) </a:t>
                </a:r>
                <a:endParaRPr lang="en-US" dirty="0"/>
              </a:p>
              <a:p>
                <a:r>
                  <a:rPr lang="de-DE" sz="1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Montserrat-Regular"/>
                  </a:rPr>
                  <a:t>C.Heshmatpour </a:t>
                </a:r>
                <a:r>
                  <a:rPr lang="de-DE" sz="1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Montserrat-Regular"/>
                  </a:rPr>
                  <a:t>@ al  </a:t>
                </a:r>
                <a:r>
                  <a:rPr lang="de-DE" sz="1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Montserrat-Regular"/>
                  </a:rPr>
                  <a:t>Chem</a:t>
                </a:r>
                <a:r>
                  <a:rPr lang="de-DE" sz="1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Montserrat-Regular"/>
                  </a:rPr>
                  <a:t>. Phys. </a:t>
                </a:r>
                <a:r>
                  <a:rPr lang="de-DE" sz="18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Montserrat-Regular"/>
                  </a:rPr>
                  <a:t>528</a:t>
                </a:r>
                <a:r>
                  <a:rPr lang="de-DE" sz="1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Montserrat-Regular"/>
                  </a:rPr>
                  <a:t>, </a:t>
                </a:r>
                <a:r>
                  <a:rPr lang="de-DE" sz="1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Montserrat-Regular"/>
                  </a:rPr>
                  <a:t>110433 (2020).</a:t>
                </a:r>
                <a:endParaRPr lang="cs-CZ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980728"/>
                <a:ext cx="8423721" cy="5029200"/>
              </a:xfrm>
              <a:blipFill rotWithShape="1">
                <a:blip r:embed="rId2"/>
                <a:stretch>
                  <a:fillRect l="-1954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7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3903"/>
            <a:ext cx="8153400" cy="371897"/>
          </a:xfrm>
        </p:spPr>
        <p:txBody>
          <a:bodyPr/>
          <a:lstStyle/>
          <a:p>
            <a:r>
              <a:rPr lang="en-US" dirty="0" smtClean="0"/>
              <a:t>Alternative to integrated signal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Analyzing the volume evolution of separated peaks</a:t>
            </a:r>
            <a:endParaRPr lang="en-US" dirty="0"/>
          </a:p>
          <a:p>
            <a:r>
              <a:rPr lang="en-US" dirty="0" smtClean="0"/>
              <a:t>Example: Strongly </a:t>
            </a:r>
            <a:r>
              <a:rPr lang="en-US" dirty="0" smtClean="0"/>
              <a:t>coupled </a:t>
            </a:r>
            <a:r>
              <a:rPr lang="en-US" dirty="0" smtClean="0"/>
              <a:t>dimer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Integrated signal arises with P1 disappearance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" b="-1"/>
          <a:stretch/>
        </p:blipFill>
        <p:spPr bwMode="auto">
          <a:xfrm>
            <a:off x="827852" y="3860800"/>
            <a:ext cx="3816156" cy="201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ieren 7"/>
          <p:cNvGrpSpPr>
            <a:grpSpLocks noChangeAspect="1"/>
          </p:cNvGrpSpPr>
          <p:nvPr/>
        </p:nvGrpSpPr>
        <p:grpSpPr>
          <a:xfrm>
            <a:off x="5938286" y="3645024"/>
            <a:ext cx="2599285" cy="2007931"/>
            <a:chOff x="4081176" y="3313804"/>
            <a:chExt cx="3780827" cy="2920663"/>
          </a:xfrm>
        </p:grpSpPr>
        <p:pic>
          <p:nvPicPr>
            <p:cNvPr id="9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650" r="69983" b="54679"/>
            <a:stretch/>
          </p:blipFill>
          <p:spPr>
            <a:xfrm>
              <a:off x="4081176" y="3515155"/>
              <a:ext cx="1327110" cy="2517963"/>
            </a:xfrm>
            <a:prstGeom prst="rect">
              <a:avLst/>
            </a:prstGeom>
          </p:spPr>
        </p:pic>
        <p:pic>
          <p:nvPicPr>
            <p:cNvPr id="10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985" r="64571"/>
            <a:stretch/>
          </p:blipFill>
          <p:spPr>
            <a:xfrm>
              <a:off x="6295623" y="3313804"/>
              <a:ext cx="1566380" cy="2920663"/>
            </a:xfrm>
            <a:prstGeom prst="rect">
              <a:avLst/>
            </a:prstGeom>
          </p:spPr>
        </p:pic>
      </p:grpSp>
      <p:pic>
        <p:nvPicPr>
          <p:cNvPr id="11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88" y="1451378"/>
            <a:ext cx="1388580" cy="161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 through peaks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strongly coupled trimer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This peak structure is typical for larger aggregates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Works well </a:t>
            </a:r>
            <a:r>
              <a:rPr lang="en-US" dirty="0" smtClean="0"/>
              <a:t>for non-aligned </a:t>
            </a:r>
            <a:r>
              <a:rPr lang="en-US" dirty="0" smtClean="0"/>
              <a:t>structures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</a:t>
            </a:r>
            <a:r>
              <a:rPr lang="en-US" dirty="0" smtClean="0"/>
              <a:t>Q ESA </a:t>
            </a:r>
            <a:r>
              <a:rPr lang="en-US" dirty="0" smtClean="0"/>
              <a:t>peak specific for annihilation dynamics 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01336"/>
            <a:ext cx="5647457" cy="292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1768185" cy="187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78275"/>
            <a:ext cx="12319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55154"/>
            <a:ext cx="12319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94029"/>
            <a:ext cx="1224136" cy="209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2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Line-shaping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 fs annihilation measured in </a:t>
            </a:r>
            <a:r>
              <a:rPr lang="en-US" dirty="0" err="1" smtClean="0"/>
              <a:t>squaraine</a:t>
            </a:r>
            <a:r>
              <a:rPr lang="en-US" dirty="0" smtClean="0"/>
              <a:t> trimer (bent structure)</a:t>
            </a:r>
            <a:endParaRPr lang="de-DE" sz="2400" b="1" dirty="0" smtClean="0">
              <a:latin typeface="Montserrat-Regular"/>
            </a:endParaRPr>
          </a:p>
          <a:p>
            <a:endParaRPr lang="de-DE" sz="2400" dirty="0">
              <a:latin typeface="Montserrat-Regular"/>
            </a:endParaRPr>
          </a:p>
          <a:p>
            <a:endParaRPr lang="de-DE" sz="2400" dirty="0" smtClean="0">
              <a:latin typeface="Montserrat-Regular"/>
            </a:endParaRPr>
          </a:p>
          <a:p>
            <a:endParaRPr lang="de-DE" sz="2400" dirty="0">
              <a:latin typeface="Montserrat-Regular"/>
            </a:endParaRPr>
          </a:p>
          <a:p>
            <a:endParaRPr lang="de-DE" sz="2400" dirty="0" smtClean="0">
              <a:latin typeface="Montserrat-Regular"/>
            </a:endParaRPr>
          </a:p>
          <a:p>
            <a:endParaRPr lang="de-DE" sz="2400" dirty="0" smtClean="0">
              <a:latin typeface="Montserrat-Regular"/>
            </a:endParaRPr>
          </a:p>
          <a:p>
            <a:r>
              <a:rPr lang="de-DE" sz="1800" dirty="0">
                <a:latin typeface="Montserrat-Regular"/>
              </a:rPr>
              <a:t>C.Heshmatpour @ al  </a:t>
            </a:r>
            <a:r>
              <a:rPr lang="de-DE" sz="1800" dirty="0" smtClean="0">
                <a:latin typeface="Montserrat-Regular"/>
              </a:rPr>
              <a:t>J. Phys. Chem. Lett.</a:t>
            </a:r>
            <a:r>
              <a:rPr lang="de-DE" sz="1800" b="1" dirty="0" smtClean="0">
                <a:latin typeface="Montserrat-Bold"/>
              </a:rPr>
              <a:t>11</a:t>
            </a:r>
            <a:r>
              <a:rPr lang="de-DE" sz="1800" dirty="0" smtClean="0">
                <a:latin typeface="Montserrat-Regular"/>
              </a:rPr>
              <a:t>, 7776 </a:t>
            </a:r>
            <a:r>
              <a:rPr lang="de-DE" sz="1800" dirty="0">
                <a:latin typeface="Montserrat-Regular"/>
              </a:rPr>
              <a:t>(</a:t>
            </a:r>
            <a:r>
              <a:rPr lang="de-DE" sz="1800" dirty="0" smtClean="0">
                <a:latin typeface="Montserrat-Regular"/>
              </a:rPr>
              <a:t>2020)</a:t>
            </a:r>
            <a:endParaRPr lang="cs-CZ" sz="1800" dirty="0"/>
          </a:p>
          <a:p>
            <a:endParaRPr lang="en-US" sz="2400" dirty="0" smtClean="0"/>
          </a:p>
          <a:p>
            <a:r>
              <a:rPr lang="en-US" sz="2400" dirty="0" smtClean="0"/>
              <a:t>Unresolved: peak shape (tilt)</a:t>
            </a:r>
            <a:endParaRPr lang="de-DE" sz="2400" dirty="0">
              <a:latin typeface="Montserrat-Regular"/>
            </a:endParaRPr>
          </a:p>
          <a:p>
            <a:r>
              <a:rPr lang="de-DE" sz="2400" dirty="0" smtClean="0">
                <a:latin typeface="Montserrat-Regular"/>
              </a:rPr>
              <a:t>Q1</a:t>
            </a:r>
            <a:r>
              <a:rPr lang="de-DE" sz="2400" dirty="0" smtClean="0">
                <a:latin typeface="Montserrat-Regular"/>
              </a:rPr>
              <a:t>: can tilt‘s dynamics be attributed to spectral diffusion similarly as in 2DES (2DIR)?</a:t>
            </a:r>
            <a:endParaRPr lang="de-DE" sz="2400" dirty="0">
              <a:latin typeface="Montserrat-Regular"/>
            </a:endParaRPr>
          </a:p>
          <a:p>
            <a:endParaRPr lang="de-DE" sz="2400" dirty="0">
              <a:latin typeface="Montserrat-Regular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" y="1340768"/>
            <a:ext cx="4975488" cy="208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8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Diffusion model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Slow stochastic modulation </a:t>
                </a:r>
                <a:r>
                  <a:rPr lang="en-US" dirty="0" smtClean="0"/>
                  <a:t>of transition frequencies and </a:t>
                </a:r>
                <a:r>
                  <a:rPr lang="en-US" dirty="0" err="1" smtClean="0"/>
                  <a:t>biexciton</a:t>
                </a:r>
                <a:r>
                  <a:rPr lang="en-US" dirty="0" smtClean="0"/>
                  <a:t> binding energies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Timescale separated from</a:t>
                </a:r>
                <a:r>
                  <a:rPr lang="en-US" dirty="0" smtClean="0"/>
                  <a:t> </a:t>
                </a:r>
                <a:r>
                  <a:rPr lang="en-US" dirty="0" smtClean="0"/>
                  <a:t>fast fluctuation accounted for in </a:t>
                </a:r>
                <a:r>
                  <a:rPr lang="en-US" dirty="0" smtClean="0"/>
                  <a:t>ME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Example calculations: </a:t>
                </a: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strongly coupled homo-dimer (i.e.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state almost dark)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</a:t>
                </a:r>
                <a:r>
                  <a:rPr lang="en-US" dirty="0" smtClean="0"/>
                  <a:t>low fluctuation: Gaussian statistics (Ornstein-</a:t>
                </a:r>
                <a:r>
                  <a:rPr lang="en-US" dirty="0" err="1" smtClean="0"/>
                  <a:t>Uhlenbeck</a:t>
                </a:r>
                <a:r>
                  <a:rPr lang="en-US" dirty="0" smtClean="0"/>
                  <a:t>),      </a:t>
                </a:r>
                <a:r>
                  <a:rPr lang="el-GR" dirty="0" smtClean="0"/>
                  <a:t>β</a:t>
                </a:r>
                <a:r>
                  <a:rPr lang="en-US" dirty="0" smtClean="0"/>
                  <a:t> correlated between sites</a:t>
                </a:r>
                <a:endParaRPr lang="en-US" dirty="0"/>
              </a:p>
              <a:p>
                <a:endParaRPr lang="de-DE" sz="1800" dirty="0" smtClean="0">
                  <a:latin typeface="Montserrat-Regular"/>
                </a:endParaRPr>
              </a:p>
              <a:p>
                <a:r>
                  <a:rPr lang="de-DE" sz="1800" dirty="0" smtClean="0">
                    <a:latin typeface="Montserrat-Regular"/>
                  </a:rPr>
                  <a:t>C.Heshmatpour </a:t>
                </a:r>
                <a:r>
                  <a:rPr lang="de-DE" sz="1800" dirty="0">
                    <a:latin typeface="Montserrat-Regular"/>
                  </a:rPr>
                  <a:t>@ al  J. Chem. Phys. </a:t>
                </a:r>
                <a:r>
                  <a:rPr lang="de-DE" sz="1800" b="1" dirty="0">
                    <a:latin typeface="Montserrat-Bold"/>
                  </a:rPr>
                  <a:t>156</a:t>
                </a:r>
                <a:r>
                  <a:rPr lang="de-DE" sz="1800" dirty="0">
                    <a:latin typeface="Montserrat-Regular"/>
                  </a:rPr>
                  <a:t>, 084114 (2022)</a:t>
                </a:r>
                <a:endParaRPr lang="cs-CZ" sz="1800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 </a:t>
                </a:r>
                <a:endParaRPr lang="cs-CZ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94" t="-1455" r="-524" b="-4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461056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864"/>
            <a:ext cx="3216598" cy="164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5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973263"/>
            <a:ext cx="76104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61698" y="821867"/>
            <a:ext cx="5934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latin typeface="Montserrat-Regular"/>
              </a:rPr>
              <a:t>Q2: </a:t>
            </a:r>
            <a:r>
              <a:rPr lang="de-DE" sz="2400" dirty="0">
                <a:latin typeface="Montserrat-Regular"/>
              </a:rPr>
              <a:t>what type of correlation is expressed?</a:t>
            </a:r>
            <a:endParaRPr lang="de-DE" sz="2400" dirty="0">
              <a:latin typeface="Montserrat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621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404664"/>
            <a:ext cx="8153400" cy="5538936"/>
          </a:xfrm>
        </p:spPr>
        <p:txBody>
          <a:bodyPr/>
          <a:lstStyle/>
          <a:p>
            <a:r>
              <a:rPr lang="en-US" dirty="0" smtClean="0"/>
              <a:t>Spectral diffusion of transition frequencies on aligned homo-dimer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biexciton</a:t>
            </a:r>
            <a:r>
              <a:rPr lang="en-US" dirty="0" smtClean="0"/>
              <a:t> binding </a:t>
            </a:r>
            <a:r>
              <a:rPr lang="el-GR" dirty="0" smtClean="0"/>
              <a:t>Δ</a:t>
            </a:r>
            <a:r>
              <a:rPr lang="en-US" dirty="0" smtClean="0"/>
              <a:t> stable)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Lineshapes</a:t>
            </a:r>
            <a:r>
              <a:rPr lang="en-US" dirty="0" smtClean="0"/>
              <a:t> (left) correspond to </a:t>
            </a:r>
            <a:r>
              <a:rPr lang="en-US" dirty="0" smtClean="0"/>
              <a:t>statistics of transition </a:t>
            </a:r>
            <a:r>
              <a:rPr lang="en-US" dirty="0" smtClean="0"/>
              <a:t>(right)</a:t>
            </a:r>
            <a:endParaRPr lang="cs-CZ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96" y="1484784"/>
            <a:ext cx="5568473" cy="414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29&quot;&gt;&lt;object type=&quot;3&quot; unique_id=&quot;10567&quot;&gt;&lt;property id=&quot;20148&quot; value=&quot;5&quot;/&gt;&lt;property id=&quot;20300&quot; value=&quot;Slide 1&quot;/&gt;&lt;property id=&quot;20307&quot; value=&quot;256&quot;/&gt;&lt;/object&gt;&lt;/object&gt;&lt;object type=&quot;8&quot; unique_id=&quot;10033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M_orange_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OM_orange_blue_templat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9663</TotalTime>
  <Words>573</Words>
  <Application>Microsoft Office PowerPoint</Application>
  <PresentationFormat>On-screen Show (4:3)</PresentationFormat>
  <Paragraphs>116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SOM_orange_blue_template</vt:lpstr>
      <vt:lpstr>1_Austin</vt:lpstr>
      <vt:lpstr>1_SOM_orange_blue_template</vt:lpstr>
      <vt:lpstr>                               2D line-shape analysis of the fifth order signals             </vt:lpstr>
      <vt:lpstr>Signals of exciton Annihilation </vt:lpstr>
      <vt:lpstr>Non-aligned &amp; hetero aggregates: simulations made using many-body  master equation for:  </vt:lpstr>
      <vt:lpstr>Alternative to integrated signal</vt:lpstr>
      <vt:lpstr>Dynamics through peaks</vt:lpstr>
      <vt:lpstr>Line-shaping</vt:lpstr>
      <vt:lpstr>Spectral Diffusion model</vt:lpstr>
      <vt:lpstr>PowerPoint Presentation</vt:lpstr>
      <vt:lpstr>PowerPoint Presentation</vt:lpstr>
      <vt:lpstr>PowerPoint Presentation</vt:lpstr>
      <vt:lpstr>PowerPoint Presentation</vt:lpstr>
      <vt:lpstr>Summary</vt:lpstr>
      <vt:lpstr>Thank you for your 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 San Francisco      School of Medicine</dc:title>
  <dc:creator>Vasek</dc:creator>
  <cp:lastModifiedBy>fs</cp:lastModifiedBy>
  <cp:revision>909</cp:revision>
  <cp:lastPrinted>2019-08-16T19:40:24Z</cp:lastPrinted>
  <dcterms:created xsi:type="dcterms:W3CDTF">2014-02-25T18:17:54Z</dcterms:created>
  <dcterms:modified xsi:type="dcterms:W3CDTF">2023-09-04T18:38:27Z</dcterms:modified>
</cp:coreProperties>
</file>